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League Spartan" panose="020B0604020202020204" charset="0"/>
      <p:regular r:id="rId13"/>
    </p:embeddedFont>
    <p:embeddedFont>
      <p:font typeface="Noto Serif Display" panose="020B0604020202020204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TT Norms" panose="020B0604020202020204" charset="0"/>
      <p:regular r:id="rId24"/>
    </p:embeddedFont>
    <p:embeddedFont>
      <p:font typeface="TT Norm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33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it.iuh.edu.vn/giangvien@nguyenminhhai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.dev/accounts/nguyenthanhhiep/projects/snapbuy/builds/749e48c2-da1e-4574-b896-10c10e07443a" TargetMode="External"/><Relationship Id="rId2" Type="http://schemas.openxmlformats.org/officeDocument/2006/relationships/hyperlink" Target="https://github.com/Hiep0718/SnapBuy_Mobil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35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5536845"/>
            <a:ext cx="13131091" cy="13131091"/>
          </a:xfrm>
          <a:custGeom>
            <a:avLst/>
            <a:gdLst/>
            <a:ahLst/>
            <a:cxnLst/>
            <a:rect l="l" t="t" r="r" b="b"/>
            <a:pathLst>
              <a:path w="13131091" h="13131091">
                <a:moveTo>
                  <a:pt x="0" y="0"/>
                </a:moveTo>
                <a:lnTo>
                  <a:pt x="13131091" y="0"/>
                </a:lnTo>
                <a:lnTo>
                  <a:pt x="13131091" y="13131090"/>
                </a:lnTo>
                <a:lnTo>
                  <a:pt x="0" y="1313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3"/>
          <p:cNvGrpSpPr/>
          <p:nvPr/>
        </p:nvGrpSpPr>
        <p:grpSpPr>
          <a:xfrm>
            <a:off x="-2958391" y="-4735573"/>
            <a:ext cx="12102391" cy="121023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865105" y="-3086035"/>
            <a:ext cx="8724186" cy="8803317"/>
            <a:chOff x="0" y="0"/>
            <a:chExt cx="80549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494" cy="812800"/>
            </a:xfrm>
            <a:custGeom>
              <a:avLst/>
              <a:gdLst/>
              <a:ahLst/>
              <a:cxnLst/>
              <a:rect l="l" t="t" r="r" b="b"/>
              <a:pathLst>
                <a:path w="805494" h="812800">
                  <a:moveTo>
                    <a:pt x="402747" y="0"/>
                  </a:moveTo>
                  <a:cubicBezTo>
                    <a:pt x="180316" y="0"/>
                    <a:pt x="0" y="181951"/>
                    <a:pt x="0" y="406400"/>
                  </a:cubicBezTo>
                  <a:cubicBezTo>
                    <a:pt x="0" y="630849"/>
                    <a:pt x="180316" y="812800"/>
                    <a:pt x="402747" y="812800"/>
                  </a:cubicBezTo>
                  <a:cubicBezTo>
                    <a:pt x="625178" y="812800"/>
                    <a:pt x="805494" y="630849"/>
                    <a:pt x="805494" y="406400"/>
                  </a:cubicBezTo>
                  <a:cubicBezTo>
                    <a:pt x="805494" y="181951"/>
                    <a:pt x="625178" y="0"/>
                    <a:pt x="4027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5515" y="38100"/>
              <a:ext cx="65446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08433" y="628894"/>
            <a:ext cx="12265511" cy="202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1" dirty="0" err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VideoSharing</a:t>
            </a:r>
            <a:endParaRPr lang="en-US" sz="11822" b="1" dirty="0">
              <a:solidFill>
                <a:srgbClr val="0812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8697" y="2921375"/>
            <a:ext cx="9110224" cy="10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Ứng</a:t>
            </a:r>
            <a:r>
              <a:rPr lang="en-US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 </a:t>
            </a:r>
            <a:r>
              <a:rPr lang="en-US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dụng</a:t>
            </a:r>
            <a:r>
              <a:rPr lang="en-US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 chia </a:t>
            </a:r>
            <a:r>
              <a:rPr lang="vi-VN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sẻ </a:t>
            </a:r>
            <a:r>
              <a:rPr lang="vi-VN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video</a:t>
            </a:r>
            <a:endParaRPr lang="en-US" sz="6300" dirty="0">
              <a:solidFill>
                <a:srgbClr val="081269"/>
              </a:solidFill>
              <a:latin typeface="Time nes New Roman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92749" y="4186806"/>
            <a:ext cx="8168071" cy="81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8"/>
              </a:lnSpc>
            </a:pP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Một ứng dụng chia sẻ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 ngắn, cho phép xem, đăng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 và tương tác bằng tim, bình luận, theo dõi — tương tự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TikTok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/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Reels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lang="en-US" sz="2370" dirty="0">
              <a:solidFill>
                <a:srgbClr val="081269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pic>
        <p:nvPicPr>
          <p:cNvPr id="44" name="Picture 43" descr="A screenshot of a phone&#10;&#10;AI-generated content may be incorrect.">
            <a:extLst>
              <a:ext uri="{FF2B5EF4-FFF2-40B4-BE49-F238E27FC236}">
                <a16:creationId xmlns:a16="http://schemas.microsoft.com/office/drawing/2014/main" id="{0C7E2930-F138-28E9-55DB-CBEB1F79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94" y="24245"/>
            <a:ext cx="4613270" cy="10287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51784" y="6749095"/>
            <a:ext cx="382637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Nhóm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28                         </a:t>
            </a:r>
          </a:p>
          <a:p>
            <a:pPr algn="l">
              <a:lnSpc>
                <a:spcPts val="4200"/>
              </a:lnSpc>
            </a:pPr>
            <a:r>
              <a:rPr lang="vi-VN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Phạm Quang Hiền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vi-VN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Phạm Ngọc Đăng</a:t>
            </a:r>
            <a:endParaRPr lang="en-US" sz="3000" dirty="0"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001461" y="7089473"/>
            <a:ext cx="40158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Giáo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viên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hướng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dẫn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: </a:t>
            </a:r>
          </a:p>
          <a:p>
            <a:pPr algn="r">
              <a:lnSpc>
                <a:spcPts val="4200"/>
              </a:lnSpc>
            </a:pP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  <a:hlinkClick r:id="rId5" tooltip="https://fit.iuh.edu.vn/giangvien@nguyenminhha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TS. Nguyễn Minh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15238" y="-1644747"/>
            <a:ext cx="15108428" cy="1510842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18629" y="2738747"/>
            <a:ext cx="14094659" cy="140946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13306" y="1504348"/>
            <a:ext cx="917534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BÀI HỌC KINH NGHIỆM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3306" y="8360174"/>
            <a:ext cx="8494713" cy="170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Phân tích yêu cầu và thiết kế hệ thống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Kỹ năng làm việc nhóm và quản lý tiến độ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Áp dụng công nghệ mới vào thực tiễn</a:t>
            </a:r>
          </a:p>
          <a:p>
            <a:pPr algn="l">
              <a:lnSpc>
                <a:spcPts val="3349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033758" y="3301871"/>
            <a:ext cx="8677487" cy="254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Hoàn thành ứng dụng Snapbuy với đầy đủ chức năng cơ bản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Áp dụng thành công quy trình SDLC vào dự án thực tế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Xây dựng giao diện thân thiện với React Native + TypeScript</a:t>
            </a:r>
          </a:p>
          <a:p>
            <a:pPr algn="l">
              <a:lnSpc>
                <a:spcPts val="3349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33758" y="5643844"/>
            <a:ext cx="3792238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⚠️ Thách thức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33758" y="6254593"/>
            <a:ext cx="8677487" cy="1700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Thời gian triển khai hạn chế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Thiếu kinh nghiệm xử lý luồng chức năng phức tạp</a:t>
            </a:r>
          </a:p>
          <a:p>
            <a:pPr marL="516500" lvl="1" indent="-258250" algn="l">
              <a:lnSpc>
                <a:spcPts val="3349"/>
              </a:lnSpc>
              <a:buFont typeface="Arial"/>
              <a:buChar char="•"/>
            </a:pPr>
            <a:r>
              <a:rPr lang="en-US" sz="23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Chưa triển khai backend đầy đủ (sử dụng mock data)</a:t>
            </a:r>
          </a:p>
          <a:p>
            <a:pPr algn="l">
              <a:lnSpc>
                <a:spcPts val="3349"/>
              </a:lnSpc>
            </a:pPr>
            <a:endParaRPr lang="en-US" sz="239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7749424"/>
            <a:ext cx="4794483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💡 Bài học thu được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3758" y="2805422"/>
            <a:ext cx="5559885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🎯 Thành tựu đạt được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440834" y="679099"/>
            <a:ext cx="2755196" cy="775403"/>
            <a:chOff x="0" y="0"/>
            <a:chExt cx="753985" cy="2121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53985" cy="212196"/>
            </a:xfrm>
            <a:custGeom>
              <a:avLst/>
              <a:gdLst/>
              <a:ahLst/>
              <a:cxnLst/>
              <a:rect l="l" t="t" r="r" b="b"/>
              <a:pathLst>
                <a:path w="753985" h="212196">
                  <a:moveTo>
                    <a:pt x="103968" y="0"/>
                  </a:moveTo>
                  <a:lnTo>
                    <a:pt x="650017" y="0"/>
                  </a:lnTo>
                  <a:cubicBezTo>
                    <a:pt x="677591" y="0"/>
                    <a:pt x="704036" y="10954"/>
                    <a:pt x="723534" y="30451"/>
                  </a:cubicBezTo>
                  <a:cubicBezTo>
                    <a:pt x="743031" y="49949"/>
                    <a:pt x="753985" y="76394"/>
                    <a:pt x="753985" y="103968"/>
                  </a:cubicBezTo>
                  <a:lnTo>
                    <a:pt x="753985" y="108229"/>
                  </a:lnTo>
                  <a:cubicBezTo>
                    <a:pt x="753985" y="135803"/>
                    <a:pt x="743031" y="162247"/>
                    <a:pt x="723534" y="181745"/>
                  </a:cubicBezTo>
                  <a:cubicBezTo>
                    <a:pt x="704036" y="201243"/>
                    <a:pt x="677591" y="212196"/>
                    <a:pt x="650017" y="212196"/>
                  </a:cubicBezTo>
                  <a:lnTo>
                    <a:pt x="103968" y="212196"/>
                  </a:lnTo>
                  <a:cubicBezTo>
                    <a:pt x="76394" y="212196"/>
                    <a:pt x="49949" y="201243"/>
                    <a:pt x="30451" y="181745"/>
                  </a:cubicBezTo>
                  <a:cubicBezTo>
                    <a:pt x="10954" y="162247"/>
                    <a:pt x="0" y="135803"/>
                    <a:pt x="0" y="108229"/>
                  </a:cubicBezTo>
                  <a:lnTo>
                    <a:pt x="0" y="103968"/>
                  </a:lnTo>
                  <a:cubicBezTo>
                    <a:pt x="0" y="76394"/>
                    <a:pt x="10954" y="49949"/>
                    <a:pt x="30451" y="30451"/>
                  </a:cubicBezTo>
                  <a:cubicBezTo>
                    <a:pt x="49949" y="10954"/>
                    <a:pt x="76394" y="0"/>
                    <a:pt x="1039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53985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0358" y="774657"/>
            <a:ext cx="1739873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Snapbuy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7581" y="703973"/>
            <a:ext cx="158919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GIỚI THIỆU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5996" y="703973"/>
            <a:ext cx="2224975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96750" y="70397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BÀI HỌC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68299" y="703973"/>
            <a:ext cx="1907082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732373" y="1628173"/>
            <a:ext cx="4327442" cy="8562588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t="-1273" b="-1273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34811"/>
            <a:ext cx="18288000" cy="3617379"/>
            <a:chOff x="0" y="0"/>
            <a:chExt cx="4816593" cy="9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52725"/>
            </a:xfrm>
            <a:custGeom>
              <a:avLst/>
              <a:gdLst/>
              <a:ahLst/>
              <a:cxnLst/>
              <a:rect l="l" t="t" r="r" b="b"/>
              <a:pathLst>
                <a:path w="4816592" h="952725">
                  <a:moveTo>
                    <a:pt x="0" y="0"/>
                  </a:moveTo>
                  <a:lnTo>
                    <a:pt x="4816592" y="0"/>
                  </a:lnTo>
                  <a:lnTo>
                    <a:pt x="4816592" y="952725"/>
                  </a:lnTo>
                  <a:lnTo>
                    <a:pt x="0" y="952725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00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59979" y="4446858"/>
            <a:ext cx="12271686" cy="102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THANKS FOR WATCHING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915" y="6344985"/>
            <a:ext cx="84911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Github: </a:t>
            </a:r>
            <a:r>
              <a:rPr lang="en-US" sz="2499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" tooltip="https://github.com/Hiep0718/SnapBuy_Mobile"/>
              </a:rPr>
              <a:t>https://github.com/Hiep0718/SnapBuy_Mobile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58796" y="6344985"/>
            <a:ext cx="90292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Apk Preview: </a:t>
            </a:r>
            <a:r>
              <a:rPr lang="en-US" sz="2499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3" tooltip="https://expo.dev/accounts/nguyenthanhhiep/projects/snapbuy/builds/749e48c2-da1e-4574-b896-10c10e07443a"/>
              </a:rPr>
              <a:t>https://expo.dev/accounts/nguyenthanhhiep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6002" y="3205962"/>
            <a:ext cx="15108428" cy="15108428"/>
            <a:chOff x="67200" y="28335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67200" y="283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94404" y="4038750"/>
            <a:ext cx="14094659" cy="14094659"/>
            <a:chOff x="52740" y="19819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2740" y="1981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91506" y="251192"/>
            <a:ext cx="12523680" cy="182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16"/>
              </a:lnSpc>
            </a:pP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Phân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tích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yêu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endParaRPr lang="en-US" sz="10083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7651" y="1843484"/>
            <a:ext cx="89627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Chức</a:t>
            </a: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năng</a:t>
            </a:r>
            <a:endParaRPr lang="en-US" sz="6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387" y="3115365"/>
            <a:ext cx="5887810" cy="558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en-US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Xem video </a:t>
            </a:r>
            <a:r>
              <a:rPr lang="en-US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trang</a:t>
            </a:r>
            <a:r>
              <a:rPr lang="en-US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chủ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chi tiết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trực tiếp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Tìm kiếm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Tải lên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Chọn bộ lọc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Thêm nhạc nền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Đăng bài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Xem trang cá nhân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Theo dõi người khác</a:t>
            </a:r>
            <a:endParaRPr lang="en-US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44400" y="221812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GIỚI THIỆU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04918" y="1837241"/>
            <a:ext cx="89627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Phi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chức</a:t>
            </a: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năng</a:t>
            </a:r>
            <a:endParaRPr lang="en-US" sz="6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051431" y="3091120"/>
            <a:ext cx="7897747" cy="465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Ứng dụng phản hồi nhanh, chuyển màn hình dưới 2 giây. 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Giao diện trực quan, dễ dùng và tối ưu cho thiết bị di động. Hoạt động ổn định, không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crash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khi đổi màn hình hoặc 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Tương thích cả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Android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và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iOS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thông qua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Expo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Go.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Dễ mở rộng thêm tính năng mới như bình luận thật hoặc đăng nhập.</a:t>
            </a:r>
            <a:endParaRPr lang="en-US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0394D5FE-91B2-1A54-4073-D32E1F42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416" y="1413192"/>
            <a:ext cx="461327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32548" y="-4223410"/>
            <a:ext cx="11165322" cy="111653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86891" y="-2532160"/>
            <a:ext cx="7333269" cy="73332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7141937"/>
            <a:ext cx="8491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Không sử dụng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backend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Tất cả dữ liệu (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, âm thanh) được lưu cục bộ trong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project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Ứng dụng chạy hoàn toàn ở phía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client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081269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1359251"/>
            <a:ext cx="9023404" cy="88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Thiết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kế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kiến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trúc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hệ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thống</a:t>
            </a:r>
            <a:endParaRPr lang="en-US" sz="5200" b="1" dirty="0">
              <a:solidFill>
                <a:srgbClr val="081269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2331059"/>
            <a:ext cx="2456691" cy="49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2930767"/>
            <a:ext cx="8491893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Ứng dụng được xây dựng bằng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React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Native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Expo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Web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)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Sử dụng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React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Navigation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Stack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) để điều hướng. 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Các màn hình chính gồm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VideoWatching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(xem),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VideoStreaming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(phát) và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SearchVideo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(tìm kiếm). </a:t>
            </a:r>
          </a:p>
          <a:p>
            <a:pPr algn="just">
              <a:lnSpc>
                <a:spcPts val="2800"/>
              </a:lnSpc>
            </a:pP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và âm thanh được lưu cục bộ trong dự án tại thư mục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và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sounds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Ứng dụng phát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bằng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Expo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, không sử dụng API và không có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backend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081269"/>
              </a:solidFill>
              <a:latin typeface="Time nes New Roman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6542230"/>
            <a:ext cx="2456691" cy="49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0358" y="774657"/>
            <a:ext cx="1739873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Snapbuy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77454" y="69023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9EC79C-AD46-5B5A-EE10-4F39EC6D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211" y="2578525"/>
            <a:ext cx="7716438" cy="460348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433751" y="2313741"/>
            <a:ext cx="8392152" cy="6745121"/>
            <a:chOff x="0" y="0"/>
            <a:chExt cx="7467600" cy="60020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4896" y="2104894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3153041" y="-5621027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255065" y="5604052"/>
            <a:ext cx="10399065" cy="103990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5364" y="738824"/>
            <a:ext cx="1473059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Quy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trình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thực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hiện</a:t>
            </a:r>
            <a:endParaRPr lang="en-US" sz="60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38965" y="2237601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Hoàn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tất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Hợp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nhất</a:t>
            </a:r>
            <a:endParaRPr lang="en-US" sz="25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8631" y="2591771"/>
            <a:ext cx="4640511" cy="235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Ghép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code,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sửa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lỗi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hoàn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thiện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ngay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buổi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làm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việc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Kiểm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tra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toàn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bộ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ứng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chốt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phiên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bản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cuối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54170" y="-2817934"/>
            <a:ext cx="7333269" cy="73332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86404" y="-1532647"/>
            <a:ext cx="5334243" cy="533424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0809" y="2237601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Phát</a:t>
            </a: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triển</a:t>
            </a:r>
            <a:endParaRPr lang="en-US" sz="28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17263" y="2767319"/>
            <a:ext cx="5240685" cy="235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Nhóm gặp mặt trực tiếp và thống nhất yêu cầu. </a:t>
            </a:r>
          </a:p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Chia việc và phát triển ngay trong buổi gặp. </a:t>
            </a:r>
          </a:p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Cập nhật tiến độ liên tục trong buổi làm việc.</a:t>
            </a:r>
            <a:endParaRPr lang="en-US" dirty="0">
              <a:solidFill>
                <a:srgbClr val="FFFFFF"/>
              </a:solidFill>
              <a:latin typeface="TT Norms" panose="020B0604020202020204" charset="0"/>
              <a:ea typeface="Poppins"/>
              <a:cs typeface="Aldhabi" panose="020F0502020204030204" pitchFamily="2" charset="-78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602311" y="2164904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Review &amp;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Phản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hồi</a:t>
            </a:r>
            <a:endParaRPr lang="en-US" sz="25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25305" y="2637692"/>
            <a:ext cx="5933940" cy="15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Cả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nhóm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test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xem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lại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code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ngay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tại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buổi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gặp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 </a:t>
            </a:r>
          </a:p>
          <a:p>
            <a:pPr marL="193153" lvl="1" algn="just">
              <a:lnSpc>
                <a:spcPct val="300000"/>
              </a:lnSpc>
            </a:pP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Góp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ý –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chỉnh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sửa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trực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tiếp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để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tiết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kiệm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thời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gian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8995" y="498215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8385" y="6987820"/>
            <a:ext cx="690894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QUY TRÌNH LUÂN PHIÊN: CẢ HAI THÀNH VIÊN ĐỀU LUÂN PHIÊN GIỮ VAI TRÒ DEVELOPER VÀ CODE REVIEWER ĐỂ ĐẢM BẢO CHẤT LƯỢNG CODE VÀ CHIA SẺ KIẾN THỨC.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FA22CF78-9F33-70DD-A2DC-F6592E80F58E}"/>
              </a:ext>
            </a:extLst>
          </p:cNvPr>
          <p:cNvSpPr/>
          <p:nvPr/>
        </p:nvSpPr>
        <p:spPr>
          <a:xfrm>
            <a:off x="14778700" y="4272071"/>
            <a:ext cx="3802771" cy="8787915"/>
          </a:xfrm>
          <a:custGeom>
            <a:avLst/>
            <a:gdLst/>
            <a:ahLst/>
            <a:cxnLst/>
            <a:rect l="l" t="t" r="r" b="b"/>
            <a:pathLst>
              <a:path w="3802771" h="8787915">
                <a:moveTo>
                  <a:pt x="0" y="0"/>
                </a:moveTo>
                <a:lnTo>
                  <a:pt x="3802770" y="0"/>
                </a:lnTo>
                <a:lnTo>
                  <a:pt x="3802770" y="8787915"/>
                </a:lnTo>
                <a:lnTo>
                  <a:pt x="0" y="8787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57581" y="2784350"/>
            <a:ext cx="12102391" cy="121023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5414" y="4856641"/>
            <a:ext cx="8803317" cy="88033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4535" y="1967759"/>
            <a:ext cx="9521707" cy="193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91"/>
              </a:lnSpc>
            </a:pPr>
            <a:r>
              <a:rPr lang="en-US" sz="10708" dirty="0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Trang </a:t>
            </a:r>
            <a:r>
              <a:rPr lang="en-US" sz="10708" dirty="0" err="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chủ</a:t>
            </a:r>
            <a:endParaRPr lang="en-US" sz="10708" dirty="0">
              <a:solidFill>
                <a:srgbClr val="08126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5066" y="4133087"/>
            <a:ext cx="9115885" cy="455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8992" lvl="1" algn="just">
              <a:lnSpc>
                <a:spcPct val="150000"/>
              </a:lnSpc>
            </a:pP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xu hướng: Hiển thị các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nổi bật, được xem nhiều hoặc đang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trend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Chủ đề nội dung: Phân loại rõ ràng theo các chủ đề như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Sports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Podcasts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News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Travel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Health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…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Gợi ý cá nhân hóa: Đề xuất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“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Recommended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for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you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” dựa trên lịch sử xem.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Điều hướng nhanh: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Bottom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Tab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giúp chuyển nhanh giữa Trang chủ, Tạo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Bạn bè và Hồ sơ.</a:t>
            </a:r>
            <a:endParaRPr lang="en-US" sz="2491" dirty="0">
              <a:solidFill>
                <a:srgbClr val="081269"/>
              </a:solidFill>
              <a:latin typeface="TT Norms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95797" y="224905"/>
            <a:ext cx="1662550" cy="3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002060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9408" y="229922"/>
            <a:ext cx="12265511" cy="202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1" dirty="0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VIDEOSHARING</a:t>
            </a:r>
          </a:p>
        </p:txBody>
      </p:sp>
      <p:pic>
        <p:nvPicPr>
          <p:cNvPr id="44" name="Picture 43" descr="A screenshot of a phone&#10;&#10;AI-generated content may be incorrect.">
            <a:extLst>
              <a:ext uri="{FF2B5EF4-FFF2-40B4-BE49-F238E27FC236}">
                <a16:creationId xmlns:a16="http://schemas.microsoft.com/office/drawing/2014/main" id="{A971EF66-2694-2233-79D3-1AE16181E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152" y="2523792"/>
            <a:ext cx="3252251" cy="7252103"/>
          </a:xfrm>
          <a:prstGeom prst="rect">
            <a:avLst/>
          </a:prstGeom>
        </p:spPr>
      </p:pic>
      <p:pic>
        <p:nvPicPr>
          <p:cNvPr id="46" name="Picture 45" descr="A screenshot of a phone&#10;&#10;AI-generated content may be incorrect.">
            <a:extLst>
              <a:ext uri="{FF2B5EF4-FFF2-40B4-BE49-F238E27FC236}">
                <a16:creationId xmlns:a16="http://schemas.microsoft.com/office/drawing/2014/main" id="{08310321-A090-C13B-85D0-3245DEA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374" y="894213"/>
            <a:ext cx="3252251" cy="7252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9190" y="374200"/>
            <a:ext cx="10291741" cy="153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8"/>
              </a:lnSpc>
            </a:pPr>
            <a:r>
              <a:rPr lang="en-US" sz="894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Xem video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201" y="2007180"/>
            <a:ext cx="9087693" cy="177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</a:pPr>
            <a:r>
              <a:rPr lang="vi-VN" sz="2491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Ứng dụng mang đến trải nghiệm xem </a:t>
            </a:r>
            <a:r>
              <a:rPr lang="vi-VN" sz="2491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video</a:t>
            </a:r>
            <a:r>
              <a:rPr lang="vi-VN" sz="2491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mượt mà, giao diện trực quan và các chức năng tương tác cần thiết, giúp người dùng dễ dàng theo dõi nội dung và kết nối với người đăng.</a:t>
            </a:r>
            <a:endParaRPr lang="en-US" sz="2491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5082534" y="7842911"/>
            <a:ext cx="8326153" cy="8860992"/>
            <a:chOff x="-31432" y="38100"/>
            <a:chExt cx="812800" cy="865011"/>
          </a:xfrm>
        </p:grpSpPr>
        <p:sp>
          <p:nvSpPr>
            <p:cNvPr id="6" name="Freeform 6"/>
            <p:cNvSpPr/>
            <p:nvPr/>
          </p:nvSpPr>
          <p:spPr>
            <a:xfrm>
              <a:off x="-31432" y="9031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865446" y="8992785"/>
            <a:ext cx="7312348" cy="73123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639800" y="398445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81795" y="4352205"/>
            <a:ext cx="9777108" cy="382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Trình phát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mượtPhát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trong khung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xem.Hỗ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trợ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pause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/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play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Thông tin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đầy đủ Tên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, mô tả ngắn.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Tính năng tương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tácLike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video.Bình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luận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Danh sách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liên quan: Gợi ý các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khác để người dùng xem tiếp. </a:t>
            </a:r>
            <a:endParaRPr lang="en-US" sz="2800" dirty="0">
              <a:solidFill>
                <a:srgbClr val="FBFCF1"/>
              </a:solidFill>
              <a:latin typeface="TT Norms" panose="020B0604020202020204" charset="0"/>
              <a:ea typeface="TT Norms"/>
              <a:cs typeface="TT Norms"/>
              <a:sym typeface="TT Norms"/>
            </a:endParaRPr>
          </a:p>
        </p:txBody>
      </p:sp>
      <p:pic>
        <p:nvPicPr>
          <p:cNvPr id="41" name="Picture 40" descr="A cat standing on its hind legs&#10;&#10;AI-generated content may be incorrect.">
            <a:extLst>
              <a:ext uri="{FF2B5EF4-FFF2-40B4-BE49-F238E27FC236}">
                <a16:creationId xmlns:a16="http://schemas.microsoft.com/office/drawing/2014/main" id="{3428DA6F-D042-7096-C331-F7708A2A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99" y="1453706"/>
            <a:ext cx="3793534" cy="8459094"/>
          </a:xfrm>
          <a:prstGeom prst="rect">
            <a:avLst/>
          </a:prstGeom>
        </p:spPr>
      </p:pic>
      <p:pic>
        <p:nvPicPr>
          <p:cNvPr id="43" name="Picture 42" descr="A screenshot of a phone&#10;&#10;AI-generated content may be incorrect.">
            <a:extLst>
              <a:ext uri="{FF2B5EF4-FFF2-40B4-BE49-F238E27FC236}">
                <a16:creationId xmlns:a16="http://schemas.microsoft.com/office/drawing/2014/main" id="{8B307A27-6D5C-609E-3A15-07BFAE171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599" y="1028700"/>
            <a:ext cx="3517946" cy="7844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2958391" y="-4053734"/>
            <a:ext cx="12102391" cy="121023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08854" y="-2404197"/>
            <a:ext cx="8803317" cy="88033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7399" y="5535960"/>
            <a:ext cx="10084731" cy="5432955"/>
            <a:chOff x="0" y="0"/>
            <a:chExt cx="2656061" cy="1430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56061" cy="1430902"/>
            </a:xfrm>
            <a:custGeom>
              <a:avLst/>
              <a:gdLst/>
              <a:ahLst/>
              <a:cxnLst/>
              <a:rect l="l" t="t" r="r" b="b"/>
              <a:pathLst>
                <a:path w="2656061" h="1430902">
                  <a:moveTo>
                    <a:pt x="23798" y="0"/>
                  </a:moveTo>
                  <a:lnTo>
                    <a:pt x="2632263" y="0"/>
                  </a:lnTo>
                  <a:cubicBezTo>
                    <a:pt x="2638574" y="0"/>
                    <a:pt x="2644628" y="2507"/>
                    <a:pt x="2649091" y="6970"/>
                  </a:cubicBezTo>
                  <a:cubicBezTo>
                    <a:pt x="2653554" y="11433"/>
                    <a:pt x="2656061" y="17487"/>
                    <a:pt x="2656061" y="23798"/>
                  </a:cubicBezTo>
                  <a:lnTo>
                    <a:pt x="2656061" y="1407103"/>
                  </a:lnTo>
                  <a:cubicBezTo>
                    <a:pt x="2656061" y="1413415"/>
                    <a:pt x="2653554" y="1419468"/>
                    <a:pt x="2649091" y="1423931"/>
                  </a:cubicBezTo>
                  <a:cubicBezTo>
                    <a:pt x="2644628" y="1428394"/>
                    <a:pt x="2638574" y="1430902"/>
                    <a:pt x="2632263" y="1430902"/>
                  </a:cubicBezTo>
                  <a:lnTo>
                    <a:pt x="23798" y="1430902"/>
                  </a:lnTo>
                  <a:cubicBezTo>
                    <a:pt x="17487" y="1430902"/>
                    <a:pt x="11433" y="1428394"/>
                    <a:pt x="6970" y="1423931"/>
                  </a:cubicBezTo>
                  <a:cubicBezTo>
                    <a:pt x="2507" y="1419468"/>
                    <a:pt x="0" y="1413415"/>
                    <a:pt x="0" y="1407103"/>
                  </a:cubicBezTo>
                  <a:lnTo>
                    <a:pt x="0" y="23798"/>
                  </a:lnTo>
                  <a:cubicBezTo>
                    <a:pt x="0" y="17487"/>
                    <a:pt x="2507" y="11433"/>
                    <a:pt x="6970" y="6970"/>
                  </a:cubicBezTo>
                  <a:cubicBezTo>
                    <a:pt x="11433" y="2507"/>
                    <a:pt x="17487" y="0"/>
                    <a:pt x="23798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56061" cy="14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75313" y="425167"/>
            <a:ext cx="9521707" cy="164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9"/>
              </a:lnSpc>
            </a:pPr>
            <a:r>
              <a:rPr lang="en-US" sz="9177" b="1" dirty="0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 demo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299" y="2168116"/>
            <a:ext cx="9521707" cy="1827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991"/>
              </a:lnSpc>
            </a:pPr>
            <a:r>
              <a:rPr lang="en-US" sz="10708" dirty="0" err="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VideoSharing</a:t>
            </a:r>
            <a:endParaRPr lang="en-US" sz="10708" dirty="0">
              <a:solidFill>
                <a:srgbClr val="08126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4856" y="4490802"/>
            <a:ext cx="7104918" cy="492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Demo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trực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tiếp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các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chức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năng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chính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của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ứng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dụng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VideoSharing</a:t>
            </a:r>
            <a:endParaRPr lang="en-US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video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video stream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Tìm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kiếm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thông tin trang cá nhân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danh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sách bạn vè và người theo dõi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chi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tiết trang cá nhân người khác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Quay video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với các hiệu ứng và nhạc đi kèm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Lựa chọn đăng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video</a:t>
            </a:r>
            <a:endParaRPr lang="vi-VN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34" name="videodemo">
            <a:hlinkClick r:id="" action="ppaction://media"/>
            <a:extLst>
              <a:ext uri="{FF2B5EF4-FFF2-40B4-BE49-F238E27FC236}">
                <a16:creationId xmlns:a16="http://schemas.microsoft.com/office/drawing/2014/main" id="{C24C271F-8D9D-DE82-C276-EB69A7EB4E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21098" y="0"/>
            <a:ext cx="4472828" cy="9989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19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76976" y="-7538745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2" y="0"/>
                </a:lnTo>
                <a:lnTo>
                  <a:pt x="15411352" y="15411351"/>
                </a:lnTo>
                <a:lnTo>
                  <a:pt x="0" y="1541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4480898" y="6599663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094" y="7663856"/>
            <a:ext cx="8636141" cy="86361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12848" y="611789"/>
            <a:ext cx="63629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Kết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quả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đạt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được</a:t>
            </a:r>
            <a:endParaRPr lang="en-US" sz="60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6499" y="2544284"/>
            <a:ext cx="7392183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PHẦN 1: THÀNH CÔNG 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17215" y="70397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6499" y="3218654"/>
            <a:ext cx="7813219" cy="613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SẢN PHẨM: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Hoàn thành ứng dụng xem &amp; chia sẻ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cơ bản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Xem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mượt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Tìm kiếm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Theo dõi người dùng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it-IT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Trang cá nhân &amp; chi tiết hồ sơ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Đăng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qua nhiều bước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Giao diện dễ dùng, chạy ổn định trên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Expo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QUY TRÌNH: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Chia task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rõ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ràng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phối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hợp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hiệu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quả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Hoàn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thành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đúng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deadline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Tổ chức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code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gọn, rõ thư mục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11842" y="3167064"/>
            <a:ext cx="9003660" cy="556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CHỨC NĂNG: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backend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dữ liệu còn dùng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local</a:t>
            </a:r>
            <a:endParaRPr lang="vi-VN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Like/comment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xử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lý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thật</a:t>
            </a:r>
            <a:endParaRPr lang="vi-VN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gợi ý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theo hành vi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thông báo, đăng nhập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 </a:t>
            </a:r>
            <a:r>
              <a:rPr lang="vi-VN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KỸ THUẬT</a:t>
            </a: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Chưa tối ưu khi số </a:t>
            </a:r>
            <a:r>
              <a:rPr lang="vi-VN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video</a:t>
            </a: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lớn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Một số UI chưa hoàn thiện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Thiếu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xử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lý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lỗi</a:t>
            </a:r>
            <a:endParaRPr lang="en-US" sz="21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endParaRPr lang="en-US" sz="21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THỜI GIAN: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- 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Thời gian ngắn nên chỉ tập trung vào 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MVP (MINIMUM VIABLE PRODUCT)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-  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Không đủ thời gian để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test</a:t>
            </a:r>
            <a:r>
              <a:rPr lang="vi-VN" sz="210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tất cả các tình huống.</a:t>
            </a:r>
            <a:endParaRPr lang="en-US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11842" y="2544284"/>
            <a:ext cx="7392183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PHẦN 2: HẠN CHẾ &amp; CHƯA HOÀN THÀNH 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-4879147" y="1847104"/>
            <a:ext cx="13131091" cy="13131091"/>
          </a:xfrm>
          <a:custGeom>
            <a:avLst/>
            <a:gdLst/>
            <a:ahLst/>
            <a:cxnLst/>
            <a:rect l="l" t="t" r="r" b="b"/>
            <a:pathLst>
              <a:path w="13131091" h="13131091">
                <a:moveTo>
                  <a:pt x="0" y="0"/>
                </a:moveTo>
                <a:lnTo>
                  <a:pt x="13131090" y="0"/>
                </a:lnTo>
                <a:lnTo>
                  <a:pt x="13131090" y="13131090"/>
                </a:lnTo>
                <a:lnTo>
                  <a:pt x="0" y="13131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11208105" y="-5372097"/>
            <a:ext cx="12102391" cy="121023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57641" y="-3722560"/>
            <a:ext cx="8803317" cy="880331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40834" y="679099"/>
            <a:ext cx="2786848" cy="775403"/>
            <a:chOff x="0" y="0"/>
            <a:chExt cx="762647" cy="2121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2647" cy="212196"/>
            </a:xfrm>
            <a:custGeom>
              <a:avLst/>
              <a:gdLst/>
              <a:ahLst/>
              <a:cxnLst/>
              <a:rect l="l" t="t" r="r" b="b"/>
              <a:pathLst>
                <a:path w="762647" h="212196">
                  <a:moveTo>
                    <a:pt x="102787" y="0"/>
                  </a:moveTo>
                  <a:lnTo>
                    <a:pt x="659860" y="0"/>
                  </a:lnTo>
                  <a:cubicBezTo>
                    <a:pt x="687121" y="0"/>
                    <a:pt x="713265" y="10829"/>
                    <a:pt x="732541" y="30106"/>
                  </a:cubicBezTo>
                  <a:cubicBezTo>
                    <a:pt x="751818" y="49382"/>
                    <a:pt x="762647" y="75526"/>
                    <a:pt x="762647" y="102787"/>
                  </a:cubicBezTo>
                  <a:lnTo>
                    <a:pt x="762647" y="109409"/>
                  </a:lnTo>
                  <a:cubicBezTo>
                    <a:pt x="762647" y="136670"/>
                    <a:pt x="751818" y="162814"/>
                    <a:pt x="732541" y="182091"/>
                  </a:cubicBezTo>
                  <a:cubicBezTo>
                    <a:pt x="713265" y="201367"/>
                    <a:pt x="687121" y="212196"/>
                    <a:pt x="659860" y="212196"/>
                  </a:cubicBezTo>
                  <a:lnTo>
                    <a:pt x="102787" y="212196"/>
                  </a:lnTo>
                  <a:cubicBezTo>
                    <a:pt x="75526" y="212196"/>
                    <a:pt x="49382" y="201367"/>
                    <a:pt x="30106" y="182091"/>
                  </a:cubicBezTo>
                  <a:cubicBezTo>
                    <a:pt x="10829" y="162814"/>
                    <a:pt x="0" y="136670"/>
                    <a:pt x="0" y="109409"/>
                  </a:cubicBezTo>
                  <a:lnTo>
                    <a:pt x="0" y="102787"/>
                  </a:lnTo>
                  <a:cubicBezTo>
                    <a:pt x="0" y="75526"/>
                    <a:pt x="10829" y="49382"/>
                    <a:pt x="30106" y="30106"/>
                  </a:cubicBezTo>
                  <a:cubicBezTo>
                    <a:pt x="49382" y="10829"/>
                    <a:pt x="75526" y="0"/>
                    <a:pt x="102787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762647" cy="240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58905" y="2551245"/>
            <a:ext cx="14521312" cy="7590104"/>
          </a:xfrm>
          <a:custGeom>
            <a:avLst/>
            <a:gdLst/>
            <a:ahLst/>
            <a:cxnLst/>
            <a:rect l="l" t="t" r="r" b="b"/>
            <a:pathLst>
              <a:path w="14521312" h="7590104">
                <a:moveTo>
                  <a:pt x="0" y="0"/>
                </a:moveTo>
                <a:lnTo>
                  <a:pt x="14521312" y="0"/>
                </a:lnTo>
                <a:lnTo>
                  <a:pt x="14521312" y="7590104"/>
                </a:lnTo>
                <a:lnTo>
                  <a:pt x="0" y="7590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247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TextBox 14"/>
          <p:cNvSpPr txBox="1"/>
          <p:nvPr/>
        </p:nvSpPr>
        <p:spPr>
          <a:xfrm>
            <a:off x="1558905" y="1513020"/>
            <a:ext cx="1018193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Đề xuất cải tiến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5487" y="1770904"/>
            <a:ext cx="106163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| Hướng phát triển cho phiên bản tiếp theo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0358" y="774657"/>
            <a:ext cx="1771525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Snapbuy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37357" y="703973"/>
            <a:ext cx="158919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06550" y="703973"/>
            <a:ext cx="2224975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25094" y="70397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BÀI HỌC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12609" y="703973"/>
            <a:ext cx="1907082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GIỚI THIỆU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1040</Words>
  <Application>Microsoft Office PowerPoint</Application>
  <PresentationFormat>Custom</PresentationFormat>
  <Paragraphs>137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League Spartan</vt:lpstr>
      <vt:lpstr>Roboto</vt:lpstr>
      <vt:lpstr>Noto Serif Display</vt:lpstr>
      <vt:lpstr>TT Norms Bold</vt:lpstr>
      <vt:lpstr>Poppins Bold</vt:lpstr>
      <vt:lpstr>Poppins</vt:lpstr>
      <vt:lpstr>Time nes New Roman</vt:lpstr>
      <vt:lpstr>Calibri</vt:lpstr>
      <vt:lpstr>TT Norms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Snapbuy</dc:title>
  <cp:lastModifiedBy>Pham Hien</cp:lastModifiedBy>
  <cp:revision>8</cp:revision>
  <dcterms:created xsi:type="dcterms:W3CDTF">2006-08-16T00:00:00Z</dcterms:created>
  <dcterms:modified xsi:type="dcterms:W3CDTF">2025-11-19T09:00:11Z</dcterms:modified>
  <dc:identifier>DAG4RDRPzcQ</dc:identifier>
</cp:coreProperties>
</file>